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9"/>
  </p:handoutMasterIdLst>
  <p:sldIdLst>
    <p:sldId id="271" r:id="rId3"/>
    <p:sldId id="267" r:id="rId4"/>
    <p:sldId id="277" r:id="rId6"/>
    <p:sldId id="298" r:id="rId7"/>
    <p:sldId id="296" r:id="rId8"/>
    <p:sldId id="315" r:id="rId9"/>
    <p:sldId id="316" r:id="rId10"/>
    <p:sldId id="278" r:id="rId11"/>
    <p:sldId id="282" r:id="rId12"/>
    <p:sldId id="260" r:id="rId13"/>
    <p:sldId id="287" r:id="rId14"/>
    <p:sldId id="289" r:id="rId15"/>
    <p:sldId id="327" r:id="rId16"/>
    <p:sldId id="290" r:id="rId17"/>
    <p:sldId id="285" r:id="rId1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79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73" autoAdjust="0"/>
    <p:restoredTop sz="94407" autoAdjust="0"/>
  </p:normalViewPr>
  <p:slideViewPr>
    <p:cSldViewPr>
      <p:cViewPr varScale="1">
        <p:scale>
          <a:sx n="108" d="100"/>
          <a:sy n="108" d="100"/>
        </p:scale>
        <p:origin x="1114" y="67"/>
      </p:cViewPr>
      <p:guideLst>
        <p:guide orient="horz" pos="576"/>
        <p:guide pos="28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40" d="100"/>
          <a:sy n="140" d="100"/>
        </p:scale>
        <p:origin x="3216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8E395-5B39-49C6-9E42-6E61D33818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F5274-F4FF-44CE-AB7C-BB0E9BB51B1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047C7-5719-499B-863C-38F90E72BF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0" y="0"/>
            <a:ext cx="9178365" cy="5164038"/>
          </a:xfrm>
          <a:prstGeom prst="rect">
            <a:avLst/>
          </a:prstGeom>
        </p:spPr>
      </p:pic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251520" y="2931790"/>
            <a:ext cx="6408712" cy="60374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示意主标题文字（</a:t>
            </a:r>
            <a:r>
              <a:rPr lang="en-US" altLang="zh-CN" dirty="0"/>
              <a:t>38</a:t>
            </a:r>
            <a:r>
              <a:rPr lang="zh-CN" altLang="en-US" dirty="0"/>
              <a:t>号粗字）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51520" y="3651870"/>
            <a:ext cx="4824536" cy="5358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示意副标题文字（</a:t>
            </a:r>
            <a:r>
              <a:rPr lang="en-US" altLang="zh-CN" dirty="0"/>
              <a:t>28</a:t>
            </a:r>
            <a:r>
              <a:rPr lang="zh-CN" altLang="en-US" dirty="0"/>
              <a:t>号细字）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78365" cy="5164038"/>
          </a:xfrm>
          <a:prstGeom prst="rect">
            <a:avLst/>
          </a:prstGeom>
        </p:spPr>
      </p:pic>
      <p:sp>
        <p:nvSpPr>
          <p:cNvPr id="8" name="标题 9"/>
          <p:cNvSpPr>
            <a:spLocks noGrp="1"/>
          </p:cNvSpPr>
          <p:nvPr>
            <p:ph type="title" hasCustomPrompt="1"/>
          </p:nvPr>
        </p:nvSpPr>
        <p:spPr>
          <a:xfrm>
            <a:off x="251520" y="2931790"/>
            <a:ext cx="6408712" cy="60374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示意主标题文字（</a:t>
            </a:r>
            <a:r>
              <a:rPr lang="en-US" altLang="zh-CN" dirty="0"/>
              <a:t>38</a:t>
            </a:r>
            <a:r>
              <a:rPr lang="zh-CN" altLang="en-US" dirty="0"/>
              <a:t>号粗字）</a:t>
            </a:r>
            <a:endParaRPr lang="zh-CN" altLang="en-US" dirty="0"/>
          </a:p>
        </p:txBody>
      </p:sp>
      <p:sp>
        <p:nvSpPr>
          <p:cNvPr id="9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51520" y="3651870"/>
            <a:ext cx="4824536" cy="5358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示意副标题文字（</a:t>
            </a:r>
            <a:r>
              <a:rPr lang="en-US" altLang="zh-CN" dirty="0"/>
              <a:t>28</a:t>
            </a:r>
            <a:r>
              <a:rPr lang="zh-CN" altLang="en-US" dirty="0"/>
              <a:t>号细字）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1520" y="205979"/>
            <a:ext cx="8424936" cy="4935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内页标题微软雅黑</a:t>
            </a:r>
            <a:r>
              <a:rPr lang="en-US" altLang="zh-CN" dirty="0"/>
              <a:t>28</a:t>
            </a:r>
            <a:r>
              <a:rPr lang="zh-CN" altLang="en-US" dirty="0"/>
              <a:t>号字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1520" y="915566"/>
            <a:ext cx="8424936" cy="2304256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80604020202020204" pitchFamily="34" charset="0"/>
              <a:buChar char="•"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Font typeface="Arial" panose="0208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buFont typeface="Arial" panose="0208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buFont typeface="Arial" panose="0208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正文</a:t>
            </a:r>
            <a:r>
              <a:rPr lang="en-US" altLang="zh-CN" dirty="0"/>
              <a:t>-</a:t>
            </a:r>
            <a:r>
              <a:rPr lang="zh-CN" altLang="en-US" dirty="0"/>
              <a:t>微软雅黑</a:t>
            </a:r>
            <a:r>
              <a:rPr lang="en-US" altLang="zh-CN" dirty="0"/>
              <a:t>24</a:t>
            </a:r>
            <a:r>
              <a:rPr lang="zh-CN" altLang="en-US" dirty="0"/>
              <a:t>号字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pic>
        <p:nvPicPr>
          <p:cNvPr id="4" name="内容占位符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69" t="86399" r="3515" b="5201"/>
          <a:stretch>
            <a:fillRect/>
          </a:stretch>
        </p:blipFill>
        <p:spPr>
          <a:xfrm>
            <a:off x="7956376" y="4659984"/>
            <a:ext cx="1080114" cy="432046"/>
          </a:xfrm>
          <a:prstGeom prst="rect">
            <a:avLst/>
          </a:prstGeom>
        </p:spPr>
      </p:pic>
      <p:cxnSp>
        <p:nvCxnSpPr>
          <p:cNvPr id="5" name="直线连接符 4"/>
          <p:cNvCxnSpPr/>
          <p:nvPr userDrawn="1"/>
        </p:nvCxnSpPr>
        <p:spPr>
          <a:xfrm>
            <a:off x="251520" y="771550"/>
            <a:ext cx="8424936" cy="0"/>
          </a:xfrm>
          <a:prstGeom prst="line">
            <a:avLst/>
          </a:prstGeom>
          <a:ln w="19050">
            <a:solidFill>
              <a:srgbClr val="7979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45" t="86399" r="4315" b="5201"/>
          <a:stretch>
            <a:fillRect/>
          </a:stretch>
        </p:blipFill>
        <p:spPr>
          <a:xfrm>
            <a:off x="8028384" y="4659982"/>
            <a:ext cx="936105" cy="432048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251520" y="205979"/>
            <a:ext cx="8424936" cy="4935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内页标题微软雅黑</a:t>
            </a:r>
            <a:r>
              <a:rPr lang="en-US" altLang="zh-CN" dirty="0"/>
              <a:t>28</a:t>
            </a:r>
            <a:r>
              <a:rPr lang="zh-CN" altLang="en-US" dirty="0"/>
              <a:t>号字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" hasCustomPrompt="1"/>
          </p:nvPr>
        </p:nvSpPr>
        <p:spPr>
          <a:xfrm>
            <a:off x="251520" y="915566"/>
            <a:ext cx="8424936" cy="2304256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80604020202020204" pitchFamily="34" charset="0"/>
              <a:buChar char="•"/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Font typeface="Arial" panose="02080604020202020204" pitchFamily="34" charset="0"/>
              <a:buChar char="•"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buFont typeface="Arial" panose="02080604020202020204" pitchFamily="34" charset="0"/>
              <a:buChar char="•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buFont typeface="Arial" panose="02080604020202020204" pitchFamily="34" charset="0"/>
              <a:buChar char="•"/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正文</a:t>
            </a:r>
            <a:r>
              <a:rPr lang="en-US" altLang="zh-CN" dirty="0"/>
              <a:t>-</a:t>
            </a:r>
            <a:r>
              <a:rPr lang="zh-CN" altLang="en-US" dirty="0"/>
              <a:t>微软雅黑</a:t>
            </a:r>
            <a:r>
              <a:rPr lang="en-US" altLang="zh-CN" dirty="0"/>
              <a:t>24</a:t>
            </a:r>
            <a:r>
              <a:rPr lang="zh-CN" altLang="en-US" dirty="0"/>
              <a:t>号字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323528" y="807554"/>
            <a:ext cx="8424936" cy="0"/>
          </a:xfrm>
          <a:prstGeom prst="line">
            <a:avLst/>
          </a:prstGeom>
          <a:ln w="19050">
            <a:solidFill>
              <a:srgbClr val="7979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69" y="0"/>
            <a:ext cx="9178365" cy="51640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1"/>
            <a:ext cx="9178364" cy="5164037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hyperlink" Target="https://www.zhihu.com/question/19790488" TargetMode="External"/><Relationship Id="rId4" Type="http://schemas.openxmlformats.org/officeDocument/2006/relationships/hyperlink" Target="https://en.wikipedia.org/wiki/Bcrypt" TargetMode="External"/><Relationship Id="rId3" Type="http://schemas.openxmlformats.org/officeDocument/2006/relationships/hyperlink" Target="https://www.usenix.org/legacy/events/usenix99/provos/provos.pdf" TargetMode="External"/><Relationship Id="rId2" Type="http://schemas.openxmlformats.org/officeDocument/2006/relationships/hyperlink" Target="https://cloud.tencent.com/developer/article/1642258" TargetMode="External"/><Relationship Id="rId1" Type="http://schemas.openxmlformats.org/officeDocument/2006/relationships/hyperlink" Target="https://docs.spring.io/spring-security/site/docs/current/reference/html5/#introduction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hyperlink" Target="https://docs.spring.io/spring-security/site/docs/current/reference/html5/#features" TargetMode="Externa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2800" dirty="0"/>
              <a:t>Spring Security </a:t>
            </a:r>
            <a:r>
              <a:rPr kumimoji="1" lang="zh-CN" sz="2800" dirty="0"/>
              <a:t>与密码存储</a:t>
            </a:r>
            <a:endParaRPr kumimoji="1" lang="zh-CN" sz="2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BCrypt</a:t>
            </a:r>
            <a:r>
              <a:rPr lang="zh-CN" altLang="en-US"/>
              <a:t>密文结构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460" y="915670"/>
            <a:ext cx="8425180" cy="3712210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00B050"/>
                </a:solidFill>
              </a:rPr>
              <a:t>$2a</a:t>
            </a:r>
            <a:r>
              <a:rPr lang="zh-CN" altLang="en-US">
                <a:solidFill>
                  <a:schemeClr val="accent4"/>
                </a:solidFill>
              </a:rPr>
              <a:t>$16</a:t>
            </a:r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$N2XGKzEMM8omfXq1</a:t>
            </a: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NiZnAu</a:t>
            </a:r>
            <a:r>
              <a:rPr lang="zh-CN" altLang="en-US"/>
              <a:t>ZDjFQwIzBKCZ1dW6BOEZ/TRlLr8G47m</a:t>
            </a:r>
            <a:endParaRPr lang="zh-CN" altLang="en-US"/>
          </a:p>
          <a:p>
            <a:r>
              <a:t>$2a：申明Bcrypt算法</a:t>
            </a:r>
            <a:r>
              <a:rPr lang="zh-CN" altLang="en-US"/>
              <a:t>版本</a:t>
            </a:r>
            <a:endParaRPr lang="zh-CN" altLang="en-US"/>
          </a:p>
          <a:p>
            <a:pPr lvl="1"/>
            <a:r>
              <a:rPr lang="en-US"/>
              <a:t>$2a</a:t>
            </a:r>
            <a:r>
              <a:rPr lang="zh-CN" altLang="en-US"/>
              <a:t>、</a:t>
            </a:r>
            <a:r>
              <a:rPr lang="en-US" altLang="zh-CN"/>
              <a:t>$2y</a:t>
            </a:r>
            <a:r>
              <a:rPr lang="zh-CN" altLang="en-US"/>
              <a:t>、</a:t>
            </a:r>
            <a:r>
              <a:rPr lang="en-US" altLang="zh-CN"/>
              <a:t>$2b</a:t>
            </a:r>
            <a:endParaRPr lang="en-US" altLang="zh-CN"/>
          </a:p>
          <a:p>
            <a:r>
              <a:t>$10：strength，默认为10,在区间4与31之间</a:t>
            </a:r>
          </a:p>
          <a:p/>
          <a:p>
            <a:r>
              <a:t>$1-22位，salt</a:t>
            </a:r>
          </a:p>
          <a:p>
            <a:r>
              <a:t>最后31位表示密文。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Bcrypt</a:t>
            </a:r>
            <a:r>
              <a:rPr lang="zh-CN" altLang="en-US"/>
              <a:t>算法实现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51460" y="915670"/>
            <a:ext cx="8425180" cy="927100"/>
          </a:xfrm>
        </p:spPr>
        <p:txBody>
          <a:bodyPr>
            <a:normAutofit/>
          </a:bodyPr>
          <a:p>
            <a:r>
              <a:rPr>
                <a:sym typeface="+mn-ea"/>
              </a:rPr>
              <a:t>1999</a:t>
            </a:r>
            <a:r>
              <a:rPr lang="zh-CN" altLang="en-US">
                <a:sym typeface="+mn-ea"/>
              </a:rPr>
              <a:t>年，Niels Provos、David Mazieres发表</a:t>
            </a:r>
            <a:r>
              <a:rPr>
                <a:sym typeface="+mn-ea"/>
              </a:rPr>
              <a:t>A Future-Adaptable Password Scheme</a:t>
            </a:r>
            <a:endParaRPr>
              <a:sym typeface="+mn-ea"/>
            </a:endParaRPr>
          </a:p>
          <a:p>
            <a:endParaRPr>
              <a:sym typeface="+mn-ea"/>
            </a:endParaRPr>
          </a:p>
          <a:p>
            <a:pPr marL="0" indent="0">
              <a:buNone/>
            </a:pPr>
            <a:endParaRPr>
              <a:sym typeface="+mn-ea"/>
            </a:endParaRPr>
          </a:p>
          <a:p>
            <a:endParaRPr>
              <a:sym typeface="+mn-ea"/>
            </a:endParaRPr>
          </a:p>
          <a:p/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705" y="1671955"/>
            <a:ext cx="8060055" cy="32969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Expensive Key Setup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780" y="826770"/>
            <a:ext cx="8424545" cy="382079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ExpandKey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8900" y="813435"/>
            <a:ext cx="5885815" cy="42735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参考文献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251460" y="915670"/>
            <a:ext cx="8425180" cy="3713480"/>
          </a:xfrm>
        </p:spPr>
        <p:txBody>
          <a:bodyPr>
            <a:normAutofit/>
          </a:bodyPr>
          <a:p>
            <a:r>
              <a:rPr lang="zh-CN" altLang="en-US" sz="1800">
                <a:sym typeface="+mn-ea"/>
                <a:hlinkClick r:id="rId1" action="ppaction://hlinkfile"/>
              </a:rPr>
              <a:t>https://docs.spring.io/spring-security/site/docs/current/reference/html5/#introduction</a:t>
            </a:r>
            <a:endParaRPr lang="zh-CN" altLang="en-US" sz="1800">
              <a:sym typeface="+mn-ea"/>
              <a:hlinkClick r:id="rId1" action="ppaction://hlinkfile"/>
            </a:endParaRPr>
          </a:p>
          <a:p>
            <a:endParaRPr lang="zh-CN" altLang="en-US" sz="1800">
              <a:sym typeface="+mn-ea"/>
            </a:endParaRPr>
          </a:p>
          <a:p>
            <a:r>
              <a:rPr lang="zh-CN" altLang="en-US" sz="1800">
                <a:hlinkClick r:id="rId2" action="ppaction://hlinkfile"/>
              </a:rPr>
              <a:t>https://cloud.tencent.com/developer/article/1642258</a:t>
            </a:r>
            <a:endParaRPr lang="zh-CN" altLang="en-US" sz="1800">
              <a:hlinkClick r:id="rId2" action="ppaction://hlinkfile"/>
            </a:endParaRPr>
          </a:p>
          <a:p>
            <a:endParaRPr lang="zh-CN" altLang="en-US" sz="1800"/>
          </a:p>
          <a:p>
            <a:r>
              <a:rPr sz="1800">
                <a:hlinkClick r:id="rId3" action="ppaction://hlinkfile"/>
              </a:rPr>
              <a:t>Provos N, Mazieres D. A Future-Adaptable Password Scheme[C]//USENIX Annual Technical Conference, FREENIX Track. 1999: 81-91.</a:t>
            </a:r>
            <a:endParaRPr sz="1800">
              <a:hlinkClick r:id="rId3" action="ppaction://hlinkfile"/>
            </a:endParaRPr>
          </a:p>
          <a:p>
            <a:endParaRPr sz="1800"/>
          </a:p>
          <a:p>
            <a:r>
              <a:rPr sz="1800">
                <a:hlinkClick r:id="rId4" action="ppaction://hlinkfile"/>
              </a:rPr>
              <a:t>https://en.wikipedia.org/wiki/Bcrypt</a:t>
            </a:r>
            <a:endParaRPr sz="1800">
              <a:hlinkClick r:id="rId4" action="ppaction://hlinkfile"/>
            </a:endParaRPr>
          </a:p>
          <a:p>
            <a:endParaRPr sz="1800"/>
          </a:p>
          <a:p>
            <a:r>
              <a:rPr lang="zh-CN" altLang="en-US" sz="1800">
                <a:hlinkClick r:id="rId5" action="ppaction://hlinkfile"/>
              </a:rPr>
              <a:t>https://www.zhihu.com/question/19790488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460" y="915670"/>
            <a:ext cx="8641080" cy="3677285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/>
              <a:t>Authentication</a:t>
            </a:r>
            <a:endParaRPr dirty="0"/>
          </a:p>
          <a:p>
            <a:pPr lvl="1"/>
            <a:r>
              <a:rPr lang="en-US" sz="2200" dirty="0"/>
              <a:t>Authentication Support</a:t>
            </a:r>
            <a:endParaRPr lang="en-US" sz="2200" dirty="0"/>
          </a:p>
          <a:p>
            <a:pPr lvl="1"/>
            <a:r>
              <a:rPr lang="en-US" sz="2200" b="1" dirty="0"/>
              <a:t>Password Storage</a:t>
            </a:r>
            <a:endParaRPr dirty="0"/>
          </a:p>
          <a:p>
            <a:r>
              <a:rPr dirty="0"/>
              <a:t>Protection Against Exploits</a:t>
            </a:r>
            <a:endParaRPr dirty="0"/>
          </a:p>
          <a:p>
            <a:pPr lvl="1"/>
            <a:r>
              <a:rPr lang="en-US" sz="2200" dirty="0"/>
              <a:t>Cross Site Request Forgery</a:t>
            </a:r>
            <a:endParaRPr lang="en-US" sz="2200" dirty="0"/>
          </a:p>
          <a:p>
            <a:pPr lvl="1"/>
            <a:r>
              <a:rPr lang="en-US" sz="2200" dirty="0"/>
              <a:t>Security HTTP Response Headers</a:t>
            </a:r>
            <a:endParaRPr lang="en-US" sz="2200" dirty="0"/>
          </a:p>
          <a:p>
            <a:pPr lvl="1"/>
            <a:r>
              <a:rPr lang="en-US" sz="2200" dirty="0"/>
              <a:t>HTTP</a:t>
            </a:r>
            <a:endParaRPr lang="zh-CN" altLang="en-US" sz="1400" dirty="0">
              <a:hlinkClick r:id="rId1" action="ppaction://hlinkfile"/>
            </a:endParaRPr>
          </a:p>
          <a:p>
            <a:pPr marL="0" indent="0">
              <a:buNone/>
            </a:pPr>
            <a:r>
              <a:rPr lang="zh-CN" altLang="en-US" sz="1400" dirty="0">
                <a:hlinkClick r:id="rId1" action="ppaction://hlinkfile"/>
              </a:rPr>
              <a:t>https://docs.spring.io/spring-security/site/docs/current/reference/html5/#features</a:t>
            </a:r>
            <a:endParaRPr lang="zh-CN" altLang="en-US" sz="14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Security Features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密码泄露事件</a:t>
            </a:r>
            <a:endParaRPr lang="en-US" altLang="zh-CN"/>
          </a:p>
        </p:txBody>
      </p:sp>
      <p:pic>
        <p:nvPicPr>
          <p:cNvPr id="2" name="图片 1" descr="plaintext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460" y="821055"/>
            <a:ext cx="5953125" cy="2686050"/>
          </a:xfrm>
          <a:prstGeom prst="rect">
            <a:avLst/>
          </a:prstGeom>
        </p:spPr>
      </p:pic>
      <p:pic>
        <p:nvPicPr>
          <p:cNvPr id="3" name="图片 2" descr="plaintex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250" y="1639570"/>
            <a:ext cx="6629400" cy="31718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460" y="915670"/>
            <a:ext cx="8641080" cy="3458845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明文</a:t>
            </a:r>
            <a:endParaRPr lang="zh-CN" altLang="en-US" dirty="0"/>
          </a:p>
          <a:p>
            <a:pPr lvl="1"/>
            <a:r>
              <a:rPr dirty="0"/>
              <a:t>SQL</a:t>
            </a:r>
            <a:r>
              <a:rPr lang="zh-CN" altLang="en-US" dirty="0"/>
              <a:t>注入等攻击方式</a:t>
            </a:r>
            <a:endParaRPr lang="zh-CN" altLang="en-US" dirty="0"/>
          </a:p>
          <a:p>
            <a:r>
              <a:rPr lang="zh-CN" altLang="en-US">
                <a:sym typeface="+mn-ea"/>
              </a:rPr>
              <a:t>单向无盐哈希</a:t>
            </a:r>
            <a:endParaRPr lang="zh-CN" altLang="en-US" dirty="0"/>
          </a:p>
          <a:p>
            <a:pPr lvl="1"/>
            <a:r>
              <a:rPr lang="zh-CN" dirty="0"/>
              <a:t>代表：</a:t>
            </a:r>
            <a:r>
              <a:rPr lang="en-US" altLang="zh-CN" dirty="0"/>
              <a:t>MD5</a:t>
            </a:r>
            <a:r>
              <a:rPr lang="zh-CN" altLang="en-US" dirty="0"/>
              <a:t>、</a:t>
            </a:r>
            <a:r>
              <a:rPr dirty="0"/>
              <a:t>SHA-256</a:t>
            </a:r>
            <a:endParaRPr dirty="0"/>
          </a:p>
          <a:p>
            <a:pPr lvl="1"/>
            <a:r>
              <a:rPr lang="zh-CN" altLang="en-US" dirty="0"/>
              <a:t>彩虹表攻击</a:t>
            </a:r>
            <a:endParaRPr dirty="0"/>
          </a:p>
          <a:p>
            <a:endParaRPr lang="zh-CN" dirty="0"/>
          </a:p>
          <a:p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密码存储发展简史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520" y="915566"/>
            <a:ext cx="8640960" cy="2304256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时空折中</a:t>
            </a:r>
            <a:endParaRPr lang="zh-CN" altLang="en-US" dirty="0"/>
          </a:p>
          <a:p>
            <a:r>
              <a:rPr sz="2000" dirty="0"/>
              <a:t>1980</a:t>
            </a:r>
            <a:r>
              <a:rPr lang="zh-CN" altLang="en-US" sz="2000" dirty="0"/>
              <a:t>年，</a:t>
            </a:r>
            <a:r>
              <a:rPr sz="2000" dirty="0"/>
              <a:t>Hellman</a:t>
            </a:r>
            <a:r>
              <a:rPr lang="zh-CN" altLang="en-US" sz="2000" dirty="0"/>
              <a:t>发表的A cryptanalytic time-memory trade-off</a:t>
            </a:r>
            <a:endParaRPr lang="zh-CN" altLang="en-US" sz="2000" dirty="0"/>
          </a:p>
          <a:p>
            <a:r>
              <a:rPr lang="zh-CN" altLang="en-US" sz="2000" dirty="0">
                <a:sym typeface="+mn-ea"/>
              </a:rPr>
              <a:t>2003年，瑞典的Philippe Oechslin发表的</a:t>
            </a:r>
            <a:r>
              <a:rPr lang="zh-CN" altLang="en-US" sz="2000" dirty="0"/>
              <a:t>Making a Faster Cryptanalytic Time-Memory Trade-Off</a:t>
            </a:r>
            <a:endParaRPr lang="zh-CN" altLang="en-US" sz="2000" dirty="0"/>
          </a:p>
          <a:p>
            <a:endParaRPr lang="zh-CN" altLang="en-US" sz="2000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彩虹表</a:t>
            </a:r>
            <a:endParaRPr lang="en-US" altLang="zh-CN"/>
          </a:p>
        </p:txBody>
      </p:sp>
      <p:pic>
        <p:nvPicPr>
          <p:cNvPr id="2" name="图片 1" descr="rainbow-tabl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0300" y="2148205"/>
            <a:ext cx="666750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彩虹表</a:t>
            </a:r>
            <a:endParaRPr lang="en-US" altLang="zh-CN"/>
          </a:p>
        </p:txBody>
      </p:sp>
      <p:pic>
        <p:nvPicPr>
          <p:cNvPr id="3" name="图片 2" descr="rainbow-table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8400" y="1324610"/>
            <a:ext cx="6238875" cy="2600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460" y="915670"/>
            <a:ext cx="8641080" cy="3458845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单向加盐哈希</a:t>
            </a:r>
            <a:endParaRPr lang="zh-CN" altLang="en-US" dirty="0"/>
          </a:p>
          <a:p>
            <a:pPr lvl="1"/>
            <a:r>
              <a:rPr lang="zh-CN" altLang="en-US" dirty="0"/>
              <a:t>硬件发展，计算力提升</a:t>
            </a:r>
            <a:endParaRPr lang="zh-CN" altLang="en-US" dirty="0"/>
          </a:p>
          <a:p>
            <a:r>
              <a:rPr lang="zh-CN" altLang="en-US" dirty="0"/>
              <a:t>自适应单向加盐哈希</a:t>
            </a:r>
            <a:endParaRPr lang="zh-CN" altLang="en-US" dirty="0"/>
          </a:p>
          <a:p>
            <a:pPr lvl="1"/>
            <a:r>
              <a:rPr lang="zh-CN" altLang="en-US" dirty="0"/>
              <a:t>调整</a:t>
            </a:r>
            <a:r>
              <a:rPr lang="en-US" altLang="zh-CN" dirty="0"/>
              <a:t>work factor</a:t>
            </a:r>
            <a:r>
              <a:rPr lang="zh-CN" altLang="en-US" dirty="0"/>
              <a:t>，使验证密码的时间控制在</a:t>
            </a:r>
            <a:r>
              <a:rPr lang="en-US" altLang="zh-CN" dirty="0"/>
              <a:t>1s</a:t>
            </a:r>
            <a:r>
              <a:rPr lang="zh-CN" altLang="en-US" dirty="0"/>
              <a:t>左右</a:t>
            </a:r>
            <a:endParaRPr lang="zh-CN" altLang="en-US" dirty="0"/>
          </a:p>
          <a:p>
            <a:pPr lvl="1"/>
            <a:r>
              <a:rPr lang="zh-CN" altLang="en-US" sz="2200" dirty="0"/>
              <a:t>代表：</a:t>
            </a:r>
            <a:r>
              <a:rPr dirty="0"/>
              <a:t>Bcrypt</a:t>
            </a:r>
            <a:r>
              <a:rPr lang="zh-CN" dirty="0"/>
              <a:t>、PBKDF2、scrypt、argon2</a:t>
            </a:r>
            <a:endParaRPr lang="zh-CN" dirty="0"/>
          </a:p>
          <a:p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密码存储发展简史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520" y="915566"/>
            <a:ext cx="8640960" cy="2304256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自适应单向加盐哈希</a:t>
            </a:r>
            <a:endParaRPr dirty="0"/>
          </a:p>
          <a:p>
            <a:pPr lvl="1"/>
            <a:r>
              <a:rPr dirty="0"/>
              <a:t>bcrypt</a:t>
            </a:r>
            <a:r>
              <a:rPr lang="zh-CN" dirty="0"/>
              <a:t>（默认）： </a:t>
            </a:r>
            <a:r>
              <a:rPr dirty="0">
                <a:sym typeface="+mn-ea"/>
              </a:rPr>
              <a:t>BCryptPasswordEncoder</a:t>
            </a:r>
            <a:endParaRPr dirty="0"/>
          </a:p>
          <a:p>
            <a:pPr lvl="1"/>
            <a:r>
              <a:rPr dirty="0"/>
              <a:t>PBKDF2</a:t>
            </a:r>
            <a:r>
              <a:rPr lang="zh-CN" dirty="0"/>
              <a:t>： </a:t>
            </a:r>
            <a:r>
              <a:rPr dirty="0">
                <a:sym typeface="+mn-ea"/>
              </a:rPr>
              <a:t>Pbkdf2PasswordEncoder</a:t>
            </a:r>
            <a:endParaRPr dirty="0"/>
          </a:p>
          <a:p>
            <a:pPr lvl="1"/>
            <a:r>
              <a:rPr dirty="0"/>
              <a:t>scrypt</a:t>
            </a:r>
            <a:r>
              <a:rPr lang="zh-CN" dirty="0"/>
              <a:t>： </a:t>
            </a:r>
            <a:r>
              <a:rPr dirty="0">
                <a:sym typeface="+mn-ea"/>
              </a:rPr>
              <a:t>SCryptPasswordEncoder</a:t>
            </a:r>
            <a:endParaRPr dirty="0">
              <a:sym typeface="+mn-ea"/>
            </a:endParaRPr>
          </a:p>
          <a:p>
            <a:pPr lvl="1"/>
            <a:r>
              <a:rPr dirty="0"/>
              <a:t>argon2</a:t>
            </a:r>
            <a:r>
              <a:rPr lang="zh-CN" dirty="0"/>
              <a:t>：</a:t>
            </a:r>
            <a:r>
              <a:rPr dirty="0">
                <a:sym typeface="+mn-ea"/>
              </a:rPr>
              <a:t>Argon2PasswordEncoder</a:t>
            </a:r>
            <a:endParaRPr dirty="0"/>
          </a:p>
          <a:p>
            <a:pPr lvl="1"/>
            <a:endParaRPr dirty="0"/>
          </a:p>
          <a:p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 Security</a:t>
            </a:r>
            <a:r>
              <a:rPr lang="zh-CN" altLang="en-US"/>
              <a:t>中的支持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2"/>
          <p:cNvSpPr txBox="1"/>
          <p:nvPr/>
        </p:nvSpPr>
        <p:spPr>
          <a:xfrm>
            <a:off x="251460" y="915670"/>
            <a:ext cx="8641080" cy="3472180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SzPct val="100000"/>
              <a:buFont typeface="Arial" panose="0208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/>
              <a:t>encode(CharSequence): String</a:t>
            </a:r>
            <a:endParaRPr dirty="0"/>
          </a:p>
          <a:p>
            <a:pPr lvl="1"/>
            <a:r>
              <a:rPr lang="zh-CN" dirty="0"/>
              <a:t>将原密码编码</a:t>
            </a:r>
            <a:endParaRPr dirty="0"/>
          </a:p>
          <a:p>
            <a:r>
              <a:rPr dirty="0"/>
              <a:t>matches(CharSequence, String): boolean</a:t>
            </a:r>
            <a:endParaRPr dirty="0"/>
          </a:p>
          <a:p>
            <a:pPr lvl="1"/>
            <a:r>
              <a:rPr lang="zh-CN" sz="2200" dirty="0"/>
              <a:t>确认存储中的密文是否和被提交的明文编码后的值是否相同</a:t>
            </a:r>
            <a:endParaRPr dirty="0"/>
          </a:p>
          <a:p>
            <a:r>
              <a:rPr dirty="0"/>
              <a:t>upgradeEncoding(String): boolean</a:t>
            </a:r>
            <a:endParaRPr dirty="0"/>
          </a:p>
          <a:p>
            <a:endParaRPr dirty="0"/>
          </a:p>
          <a:p>
            <a:r>
              <a:rPr lang="zh-CN" altLang="en-US" dirty="0"/>
              <a:t>代码演示：PasswordEncoderDemo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ym typeface="+mn-ea"/>
              </a:rPr>
              <a:t>PasswordEncoder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1461</Words>
  <Application>WPS 演示</Application>
  <PresentationFormat>全屏显示(16:9)</PresentationFormat>
  <Paragraphs>100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Arial</vt:lpstr>
      <vt:lpstr>SimSun</vt:lpstr>
      <vt:lpstr>Wingdings</vt:lpstr>
      <vt:lpstr>DejaVu Sans</vt:lpstr>
      <vt:lpstr>微软雅黑</vt:lpstr>
      <vt:lpstr>Arial Unicode MS</vt:lpstr>
      <vt:lpstr>Calibri</vt:lpstr>
      <vt:lpstr>Droid Sans Fallback</vt:lpstr>
      <vt:lpstr>Office 主题</vt:lpstr>
      <vt:lpstr>Spring Security 与密码存储</vt:lpstr>
      <vt:lpstr>Spring Security Features</vt:lpstr>
      <vt:lpstr>密码泄露事件</vt:lpstr>
      <vt:lpstr>密码存储发展简史</vt:lpstr>
      <vt:lpstr>彩虹表</vt:lpstr>
      <vt:lpstr>彩虹表</vt:lpstr>
      <vt:lpstr>密码存储发展简史</vt:lpstr>
      <vt:lpstr>Spring Security中的支持</vt:lpstr>
      <vt:lpstr>PasswordEncoder</vt:lpstr>
      <vt:lpstr>BCrypt密文结构</vt:lpstr>
      <vt:lpstr>Bcrypt算法实现</vt:lpstr>
      <vt:lpstr>Expensive Key Setup</vt:lpstr>
      <vt:lpstr>ExpandKey</vt:lpstr>
      <vt:lpstr>参考文献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请在此处输入封面主标题</dc:title>
  <dc:creator>zhangkangyi</dc:creator>
  <cp:lastModifiedBy>liulijuan</cp:lastModifiedBy>
  <cp:revision>182</cp:revision>
  <dcterms:created xsi:type="dcterms:W3CDTF">2021-06-11T07:46:29Z</dcterms:created>
  <dcterms:modified xsi:type="dcterms:W3CDTF">2021-06-11T07:46:29Z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2052-11.1.0.8865</vt:lpwstr>
  </property>
</Properties>
</file>

<file path=docProps/thumbnail.jpeg>
</file>